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18"/>
  </p:notesMasterIdLst>
  <p:sldIdLst>
    <p:sldId id="256" r:id="rId2"/>
    <p:sldId id="258" r:id="rId3"/>
    <p:sldId id="259" r:id="rId4"/>
    <p:sldId id="260" r:id="rId5"/>
    <p:sldId id="261" r:id="rId6"/>
    <p:sldId id="262" r:id="rId7"/>
    <p:sldId id="265" r:id="rId8"/>
    <p:sldId id="274" r:id="rId9"/>
    <p:sldId id="266" r:id="rId10"/>
    <p:sldId id="268" r:id="rId11"/>
    <p:sldId id="276" r:id="rId12"/>
    <p:sldId id="269" r:id="rId13"/>
    <p:sldId id="270" r:id="rId14"/>
    <p:sldId id="272" r:id="rId15"/>
    <p:sldId id="279" r:id="rId16"/>
    <p:sldId id="281" r:id="rId1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832B97B1-5D03-4931-A642-76A56B88EB69}">
  <a:tblStyle styleId="{832B97B1-5D03-4931-A642-76A56B88EB69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60" d="100"/>
          <a:sy n="160" d="100"/>
        </p:scale>
        <p:origin x="-160" y="-1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050204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0" y="0"/>
            <a:ext cx="9144000" cy="35183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10" name="Shape 10"/>
          <p:cNvCxnSpPr/>
          <p:nvPr/>
        </p:nvCxnSpPr>
        <p:spPr>
          <a:xfrm>
            <a:off x="0" y="3496604"/>
            <a:ext cx="9144000" cy="0"/>
          </a:xfrm>
          <a:prstGeom prst="straightConnector1">
            <a:avLst/>
          </a:prstGeom>
          <a:noFill/>
          <a:ln w="57150" cap="flat" cmpd="sng">
            <a:solidFill>
              <a:srgbClr val="000000">
                <a:alpha val="14901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685800" y="1867781"/>
            <a:ext cx="7772400" cy="1648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7200"/>
            </a:lvl1pPr>
            <a:lvl2pPr lvl="1">
              <a:spcBef>
                <a:spcPts val="0"/>
              </a:spcBef>
              <a:buSzPct val="100000"/>
              <a:defRPr sz="7200"/>
            </a:lvl2pPr>
            <a:lvl3pPr lvl="2">
              <a:spcBef>
                <a:spcPts val="0"/>
              </a:spcBef>
              <a:buSzPct val="100000"/>
              <a:defRPr sz="7200"/>
            </a:lvl3pPr>
            <a:lvl4pPr lvl="3">
              <a:spcBef>
                <a:spcPts val="0"/>
              </a:spcBef>
              <a:buSzPct val="100000"/>
              <a:defRPr sz="7200"/>
            </a:lvl4pPr>
            <a:lvl5pPr lvl="4">
              <a:spcBef>
                <a:spcPts val="0"/>
              </a:spcBef>
              <a:buSzPct val="100000"/>
              <a:defRPr sz="7200"/>
            </a:lvl5pPr>
            <a:lvl6pPr lvl="5">
              <a:spcBef>
                <a:spcPts val="0"/>
              </a:spcBef>
              <a:buSzPct val="100000"/>
              <a:defRPr sz="7200"/>
            </a:lvl6pPr>
            <a:lvl7pPr lvl="6">
              <a:spcBef>
                <a:spcPts val="0"/>
              </a:spcBef>
              <a:buSzPct val="100000"/>
              <a:defRPr sz="7200"/>
            </a:lvl7pPr>
            <a:lvl8pPr lvl="7">
              <a:spcBef>
                <a:spcPts val="0"/>
              </a:spcBef>
              <a:buSzPct val="100000"/>
              <a:defRPr sz="7200"/>
            </a:lvl8pPr>
            <a:lvl9pPr lvl="8">
              <a:spcBef>
                <a:spcPts val="0"/>
              </a:spcBef>
              <a:buSzPct val="100000"/>
              <a:defRPr sz="72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685800" y="3627026"/>
            <a:ext cx="7772400" cy="774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/>
        </p:nvSpPr>
        <p:spPr>
          <a:xfrm>
            <a:off x="0" y="0"/>
            <a:ext cx="9144000" cy="1149900"/>
          </a:xfrm>
          <a:prstGeom prst="rect">
            <a:avLst/>
          </a:prstGeom>
          <a:solidFill>
            <a:srgbClr val="2388DB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15" name="Shape 15"/>
          <p:cNvCxnSpPr/>
          <p:nvPr/>
        </p:nvCxnSpPr>
        <p:spPr>
          <a:xfrm>
            <a:off x="0" y="1127875"/>
            <a:ext cx="9144000" cy="0"/>
          </a:xfrm>
          <a:prstGeom prst="straightConnector1">
            <a:avLst/>
          </a:prstGeom>
          <a:noFill/>
          <a:ln w="57150" cap="flat" cmpd="sng">
            <a:solidFill>
              <a:srgbClr val="000000">
                <a:alpha val="14901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>
            <a:off x="0" y="0"/>
            <a:ext cx="9144000" cy="1149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20" name="Shape 20"/>
          <p:cNvCxnSpPr/>
          <p:nvPr/>
        </p:nvCxnSpPr>
        <p:spPr>
          <a:xfrm>
            <a:off x="0" y="1127875"/>
            <a:ext cx="9144000" cy="0"/>
          </a:xfrm>
          <a:prstGeom prst="straightConnector1">
            <a:avLst/>
          </a:prstGeom>
          <a:noFill/>
          <a:ln w="57150" cap="flat" cmpd="sng">
            <a:solidFill>
              <a:srgbClr val="000000">
                <a:alpha val="14901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>
            <a:off x="0" y="0"/>
            <a:ext cx="9144000" cy="1149900"/>
          </a:xfrm>
          <a:prstGeom prst="rect">
            <a:avLst/>
          </a:prstGeom>
          <a:solidFill>
            <a:srgbClr val="2388DB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26" name="Shape 26"/>
          <p:cNvCxnSpPr/>
          <p:nvPr/>
        </p:nvCxnSpPr>
        <p:spPr>
          <a:xfrm>
            <a:off x="0" y="1127875"/>
            <a:ext cx="9144000" cy="0"/>
          </a:xfrm>
          <a:prstGeom prst="straightConnector1">
            <a:avLst/>
          </a:prstGeom>
          <a:noFill/>
          <a:ln w="57150" cap="flat" cmpd="sng">
            <a:solidFill>
              <a:srgbClr val="000000">
                <a:alpha val="14901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buNone/>
              <a:defRPr sz="1800">
                <a:solidFill>
                  <a:schemeClr val="dk2"/>
                </a:solidFill>
              </a:defRPr>
            </a:lvl1pPr>
          </a:lstStyle>
          <a:p>
            <a:endParaRPr/>
          </a:p>
        </p:txBody>
      </p:sp>
      <p:sp>
        <p:nvSpPr>
          <p:cNvPr id="30" name="Shape 30"/>
          <p:cNvSpPr/>
          <p:nvPr/>
        </p:nvSpPr>
        <p:spPr>
          <a:xfrm>
            <a:off x="4274" y="0"/>
            <a:ext cx="9144000" cy="4406399"/>
          </a:xfrm>
          <a:prstGeom prst="rect">
            <a:avLst/>
          </a:prstGeom>
          <a:solidFill>
            <a:srgbClr val="2388DB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31" name="Shape 31"/>
          <p:cNvCxnSpPr/>
          <p:nvPr/>
        </p:nvCxnSpPr>
        <p:spPr>
          <a:xfrm>
            <a:off x="0" y="4384371"/>
            <a:ext cx="9144000" cy="0"/>
          </a:xfrm>
          <a:prstGeom prst="straightConnector1">
            <a:avLst/>
          </a:prstGeom>
          <a:noFill/>
          <a:ln w="57150" cap="flat" cmpd="sng">
            <a:solidFill>
              <a:srgbClr val="000000">
                <a:alpha val="14901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solidFill>
          <a:schemeClr val="dk2"/>
        </a:soli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FCFAAD55-307E-444E-8BFA-AE490F19B5C3}" type="datetimeFigureOut">
              <a:rPr lang="en-US" smtClean="0"/>
              <a:t>8/24/16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CB89C95-7E10-7342-A2BD-AAA56C0A5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087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 lvl="1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 lvl="2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 lvl="3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 lvl="4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 lvl="5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 lvl="6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 lvl="7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 lvl="8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15.jpg"/><Relationship Id="rId5" Type="http://schemas.openxmlformats.org/officeDocument/2006/relationships/image" Target="../media/image16.jpg"/><Relationship Id="rId6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20.jpg"/><Relationship Id="rId5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8.jpg"/><Relationship Id="rId5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11.jpg"/><Relationship Id="rId5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ctrTitle"/>
          </p:nvPr>
        </p:nvSpPr>
        <p:spPr>
          <a:xfrm>
            <a:off x="685800" y="1991817"/>
            <a:ext cx="7772400" cy="1159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6000"/>
              <a:t>CHR   MEBOOK</a:t>
            </a:r>
          </a:p>
          <a:p>
            <a:pPr lvl="0">
              <a:spcBef>
                <a:spcPts val="0"/>
              </a:spcBef>
              <a:buNone/>
            </a:pPr>
            <a:r>
              <a:rPr lang="en" sz="6000"/>
              <a:t>SH   WCASE</a:t>
            </a:r>
          </a:p>
        </p:txBody>
      </p:sp>
      <p:pic>
        <p:nvPicPr>
          <p:cNvPr id="38" name="Shape 38" descr="chrome-300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19150" y="1341625"/>
            <a:ext cx="720324" cy="720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Shape 39" descr="chrome-300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4437" y="2263612"/>
            <a:ext cx="720324" cy="720324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Shape 40"/>
          <p:cNvSpPr txBox="1"/>
          <p:nvPr/>
        </p:nvSpPr>
        <p:spPr>
          <a:xfrm>
            <a:off x="1251125" y="3822875"/>
            <a:ext cx="6861300" cy="1032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2400" dirty="0"/>
              <a:t>2016-2017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General Information </a:t>
            </a:r>
          </a:p>
        </p:txBody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253150" y="1200150"/>
            <a:ext cx="8691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Charge the Chromebook with the charger provided.  Charge overnight and leave charger at home to prevent loss or theft.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40" name="Shape 140" descr="Small Logo.jpg"/>
          <p:cNvPicPr preferRelativeResize="0"/>
          <p:nvPr/>
        </p:nvPicPr>
        <p:blipFill rotWithShape="1">
          <a:blip r:embed="rId3">
            <a:alphaModFix/>
          </a:blip>
          <a:srcRect l="15384" t="6970" r="21199" b="10826"/>
          <a:stretch/>
        </p:blipFill>
        <p:spPr>
          <a:xfrm>
            <a:off x="7905100" y="4045475"/>
            <a:ext cx="1039599" cy="1014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Shape 141" descr="Pwr+&amp;amp;reg; 12 Ft AC Adapter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70074" y="3038974"/>
            <a:ext cx="2839399" cy="210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Chromebook</a:t>
            </a:r>
            <a:r>
              <a:rPr lang="en-US" dirty="0" smtClean="0"/>
              <a:t> Case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13" y="1200150"/>
            <a:ext cx="8762999" cy="3649663"/>
          </a:xfrm>
        </p:spPr>
        <p:txBody>
          <a:bodyPr/>
          <a:lstStyle/>
          <a:p>
            <a:r>
              <a:rPr lang="en-US" dirty="0" smtClean="0"/>
              <a:t>*All students are encouraged to get a case for their </a:t>
            </a:r>
            <a:r>
              <a:rPr lang="en-US" dirty="0" err="1" smtClean="0"/>
              <a:t>chromebook</a:t>
            </a:r>
            <a:r>
              <a:rPr lang="en-US" dirty="0" smtClean="0"/>
              <a:t>. </a:t>
            </a:r>
          </a:p>
          <a:p>
            <a:endParaRPr lang="en-US" dirty="0"/>
          </a:p>
          <a:p>
            <a:r>
              <a:rPr lang="en-US" b="1" dirty="0" smtClean="0"/>
              <a:t>Model: </a:t>
            </a:r>
            <a:r>
              <a:rPr lang="en-US" dirty="0" smtClean="0"/>
              <a:t>HP </a:t>
            </a:r>
            <a:r>
              <a:rPr lang="en-US" dirty="0" err="1" smtClean="0"/>
              <a:t>Chromebook</a:t>
            </a:r>
            <a:r>
              <a:rPr lang="en-US" dirty="0" smtClean="0"/>
              <a:t> 11” G4 </a:t>
            </a:r>
          </a:p>
          <a:p>
            <a:endParaRPr lang="en-US" dirty="0"/>
          </a:p>
          <a:p>
            <a:r>
              <a:rPr lang="en-US" sz="2800" b="1" dirty="0" smtClean="0"/>
              <a:t>Vendors:</a:t>
            </a:r>
            <a:r>
              <a:rPr lang="en-US" sz="2800" dirty="0" smtClean="0"/>
              <a:t> </a:t>
            </a:r>
            <a:r>
              <a:rPr lang="en-US" sz="2800" dirty="0" err="1" smtClean="0"/>
              <a:t>Walmart</a:t>
            </a:r>
            <a:r>
              <a:rPr lang="en-US" sz="2800" dirty="0" smtClean="0"/>
              <a:t>, Amazon, Target, </a:t>
            </a:r>
          </a:p>
          <a:p>
            <a:r>
              <a:rPr lang="en-US" sz="2800" dirty="0"/>
              <a:t>a</a:t>
            </a:r>
            <a:r>
              <a:rPr lang="en-US" sz="2800" dirty="0" smtClean="0"/>
              <a:t>nd Best Buy.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7659" y="2936875"/>
            <a:ext cx="2926341" cy="2044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9602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Using the Chromebook</a:t>
            </a:r>
          </a:p>
        </p:txBody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253150" y="1200150"/>
            <a:ext cx="8691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228600" lvl="0" rtl="0">
              <a:spcBef>
                <a:spcPts val="0"/>
              </a:spcBef>
            </a:pPr>
            <a:r>
              <a:rPr lang="en" dirty="0"/>
              <a:t>Keep work area and hands </a:t>
            </a:r>
            <a:r>
              <a:rPr lang="en" dirty="0" smtClean="0"/>
              <a:t>clean</a:t>
            </a:r>
            <a:r>
              <a:rPr lang="en-US" dirty="0" smtClean="0"/>
              <a:t>. </a:t>
            </a:r>
            <a:r>
              <a:rPr lang="en" dirty="0" smtClean="0"/>
              <a:t>Keep </a:t>
            </a:r>
            <a:r>
              <a:rPr lang="en" dirty="0"/>
              <a:t>the Chromebook with you at all times and in a </a:t>
            </a:r>
            <a:r>
              <a:rPr lang="en" dirty="0" smtClean="0"/>
              <a:t>cool</a:t>
            </a:r>
            <a:r>
              <a:rPr lang="en-US" dirty="0" smtClean="0"/>
              <a:t> </a:t>
            </a:r>
            <a:r>
              <a:rPr lang="en" dirty="0" smtClean="0"/>
              <a:t>environment</a:t>
            </a:r>
            <a:r>
              <a:rPr lang="en-US" dirty="0" smtClean="0"/>
              <a:t>.</a:t>
            </a:r>
            <a:endParaRPr lang="en" dirty="0"/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148" name="Shape 148" descr="Small Logo.jpg"/>
          <p:cNvPicPr preferRelativeResize="0"/>
          <p:nvPr/>
        </p:nvPicPr>
        <p:blipFill rotWithShape="1">
          <a:blip r:embed="rId3">
            <a:alphaModFix/>
          </a:blip>
          <a:srcRect l="15384" t="6970" r="21199" b="10826"/>
          <a:stretch/>
        </p:blipFill>
        <p:spPr>
          <a:xfrm>
            <a:off x="7905100" y="4045475"/>
            <a:ext cx="1039599" cy="1014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Shape 149" descr="Keep-Your-Hands-Clean-logo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09876" y="2529511"/>
            <a:ext cx="3825649" cy="2391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Shape 150" descr="670px-Keep-Dust-Out-of-The-Computer-Step-3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3151" y="3024188"/>
            <a:ext cx="2413850" cy="1901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hape 168" descr="hot car.jp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63749" y="2182813"/>
            <a:ext cx="2074258" cy="14710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Using the Chromebook</a:t>
            </a:r>
          </a:p>
        </p:txBody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253150" y="1200150"/>
            <a:ext cx="8691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 dirty="0"/>
              <a:t>Report any </a:t>
            </a:r>
            <a:r>
              <a:rPr lang="en" dirty="0" smtClean="0"/>
              <a:t>issues</a:t>
            </a:r>
            <a:r>
              <a:rPr lang="en-US" dirty="0" smtClean="0"/>
              <a:t> or damages</a:t>
            </a:r>
            <a:r>
              <a:rPr lang="en" dirty="0" smtClean="0"/>
              <a:t> </a:t>
            </a:r>
            <a:r>
              <a:rPr lang="en" dirty="0"/>
              <a:t>to your </a:t>
            </a:r>
            <a:r>
              <a:rPr lang="en-US" dirty="0"/>
              <a:t>T</a:t>
            </a:r>
            <a:r>
              <a:rPr lang="en" dirty="0" smtClean="0"/>
              <a:t>eacher</a:t>
            </a:r>
            <a:r>
              <a:rPr lang="en-US" dirty="0" smtClean="0"/>
              <a:t>, Technology Facilitator, or Media Coordinator.</a:t>
            </a:r>
            <a:endParaRPr dirty="0"/>
          </a:p>
        </p:txBody>
      </p:sp>
      <p:pic>
        <p:nvPicPr>
          <p:cNvPr id="157" name="Shape 157" descr="Small Logo.jpg"/>
          <p:cNvPicPr preferRelativeResize="0"/>
          <p:nvPr/>
        </p:nvPicPr>
        <p:blipFill rotWithShape="1">
          <a:blip r:embed="rId3">
            <a:alphaModFix/>
          </a:blip>
          <a:srcRect l="15384" t="6970" r="21199" b="10826"/>
          <a:stretch/>
        </p:blipFill>
        <p:spPr>
          <a:xfrm>
            <a:off x="7905100" y="4045475"/>
            <a:ext cx="1039599" cy="1014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8099" y="2357438"/>
            <a:ext cx="4264026" cy="16327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825" y="2444750"/>
            <a:ext cx="2748197" cy="18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xfrm>
            <a:off x="656425" y="0"/>
            <a:ext cx="8229600" cy="971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/>
              <a:t>Damage, Replacement, &amp; Technical Issues</a:t>
            </a:r>
          </a:p>
        </p:txBody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457200" y="1461350"/>
            <a:ext cx="8229600" cy="3464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>
              <a:spcBef>
                <a:spcPts val="0"/>
              </a:spcBef>
            </a:pPr>
            <a:r>
              <a:rPr lang="en"/>
              <a:t>Students will be responsible for any damage due to negligence.</a:t>
            </a:r>
          </a:p>
        </p:txBody>
      </p:sp>
      <p:pic>
        <p:nvPicPr>
          <p:cNvPr id="175" name="Shape 175" descr="Small Logo.jpg"/>
          <p:cNvPicPr preferRelativeResize="0"/>
          <p:nvPr/>
        </p:nvPicPr>
        <p:blipFill rotWithShape="1">
          <a:blip r:embed="rId3">
            <a:alphaModFix/>
          </a:blip>
          <a:srcRect l="15384" t="6970" r="21199" b="10826"/>
          <a:stretch/>
        </p:blipFill>
        <p:spPr>
          <a:xfrm>
            <a:off x="7433325" y="3584925"/>
            <a:ext cx="1511375" cy="147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Shape 176" descr="disclaimer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66687" y="2640512"/>
            <a:ext cx="2143125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Shape 177" descr="responsible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0212" y="2616712"/>
            <a:ext cx="2085975" cy="2190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88" y="103188"/>
            <a:ext cx="8329612" cy="71097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Repair and Pricing Process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6382131"/>
              </p:ext>
            </p:extLst>
          </p:nvPr>
        </p:nvGraphicFramePr>
        <p:xfrm>
          <a:off x="1640418" y="1529358"/>
          <a:ext cx="6138333" cy="23546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9823"/>
                <a:gridCol w="3058510"/>
              </a:tblGrid>
              <a:tr h="309107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Part</a:t>
                      </a:r>
                      <a:endParaRPr lang="en-US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Price</a:t>
                      </a:r>
                      <a:endParaRPr lang="en-US" sz="1100" dirty="0"/>
                    </a:p>
                  </a:txBody>
                  <a:tcPr marT="34290" marB="34290"/>
                </a:tc>
              </a:tr>
              <a:tr h="292224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Full Device</a:t>
                      </a:r>
                      <a:endParaRPr lang="en-US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$180</a:t>
                      </a:r>
                      <a:endParaRPr lang="en-US" sz="1100" dirty="0"/>
                    </a:p>
                  </a:txBody>
                  <a:tcPr marT="34290" marB="34290"/>
                </a:tc>
              </a:tr>
              <a:tr h="292224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Screen</a:t>
                      </a:r>
                      <a:r>
                        <a:rPr lang="en-US" sz="1100" baseline="0" dirty="0" smtClean="0"/>
                        <a:t> Replacement</a:t>
                      </a:r>
                      <a:endParaRPr lang="en-US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$46.00</a:t>
                      </a:r>
                      <a:endParaRPr lang="en-US" sz="1100" dirty="0"/>
                    </a:p>
                  </a:txBody>
                  <a:tcPr marT="34290" marB="34290"/>
                </a:tc>
              </a:tr>
              <a:tr h="292224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Charger</a:t>
                      </a:r>
                      <a:endParaRPr lang="en-US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$60.00</a:t>
                      </a:r>
                      <a:endParaRPr lang="en-US" sz="1100" dirty="0"/>
                    </a:p>
                  </a:txBody>
                  <a:tcPr marT="34290" marB="34290"/>
                </a:tc>
              </a:tr>
              <a:tr h="292224">
                <a:tc>
                  <a:txBody>
                    <a:bodyPr/>
                    <a:lstStyle/>
                    <a:p>
                      <a:r>
                        <a:rPr lang="en-US" sz="1100" dirty="0" err="1" smtClean="0"/>
                        <a:t>TopCover</a:t>
                      </a:r>
                      <a:r>
                        <a:rPr lang="en-US" sz="1100" dirty="0" smtClean="0"/>
                        <a:t>/Keyboard</a:t>
                      </a:r>
                      <a:endParaRPr lang="en-US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$69.00</a:t>
                      </a:r>
                      <a:endParaRPr lang="en-US" sz="1100" dirty="0"/>
                    </a:p>
                  </a:txBody>
                  <a:tcPr marT="34290" marB="34290"/>
                </a:tc>
              </a:tr>
              <a:tr h="292224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Display Back Cover</a:t>
                      </a:r>
                      <a:endParaRPr lang="en-US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$38.00</a:t>
                      </a:r>
                      <a:endParaRPr lang="en-US" sz="1100" dirty="0"/>
                    </a:p>
                  </a:txBody>
                  <a:tcPr marT="34290" marB="34290"/>
                </a:tc>
              </a:tr>
              <a:tr h="292224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Bottom Base</a:t>
                      </a:r>
                      <a:endParaRPr lang="en-US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$41.00</a:t>
                      </a:r>
                      <a:endParaRPr lang="en-US" sz="1100" dirty="0"/>
                    </a:p>
                  </a:txBody>
                  <a:tcPr marT="34290" marB="34290"/>
                </a:tc>
              </a:tr>
              <a:tr h="292224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Screen Bezel</a:t>
                      </a:r>
                      <a:endParaRPr lang="en-US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$29.00</a:t>
                      </a:r>
                      <a:endParaRPr lang="en-US" sz="1100" dirty="0"/>
                    </a:p>
                  </a:txBody>
                  <a:tcPr marT="34290" marB="34290"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1291750" y="4127500"/>
            <a:ext cx="6487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* Damage </a:t>
            </a:r>
            <a:r>
              <a:rPr lang="en-US" dirty="0"/>
              <a:t>due to negligence as well as loss or theft of a device will result in the student assuming the financial responsibility based on the current market value.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91750" y="814168"/>
            <a:ext cx="69037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the event of physical damage or neglect to a device, damage charges will be assigned to the student in order to purchase repair parts.</a:t>
            </a:r>
          </a:p>
        </p:txBody>
      </p:sp>
    </p:spTree>
    <p:extLst>
      <p:ext uri="{BB962C8B-B14F-4D97-AF65-F5344CB8AC3E}">
        <p14:creationId xmlns:p14="http://schemas.microsoft.com/office/powerpoint/2010/main" val="1873105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Student Handbook / AUP</a:t>
            </a:r>
          </a:p>
        </p:txBody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lvl="0" indent="-514350">
              <a:spcBef>
                <a:spcPts val="0"/>
              </a:spcBef>
              <a:buAutoNum type="arabicPeriod"/>
            </a:pPr>
            <a:r>
              <a:rPr lang="en-US" dirty="0" smtClean="0"/>
              <a:t>Receive in homeroom on first day of school.</a:t>
            </a:r>
          </a:p>
          <a:p>
            <a:pPr lvl="0">
              <a:spcBef>
                <a:spcPts val="0"/>
              </a:spcBef>
            </a:pPr>
            <a:endParaRPr lang="en-US" dirty="0" smtClean="0"/>
          </a:p>
          <a:p>
            <a:pPr marL="514350" lvl="0" indent="-514350">
              <a:spcBef>
                <a:spcPts val="0"/>
              </a:spcBef>
              <a:buAutoNum type="arabicPeriod"/>
            </a:pPr>
            <a:r>
              <a:rPr lang="en-US" dirty="0" smtClean="0"/>
              <a:t>Sign and bring back to homeroom teacher.</a:t>
            </a:r>
          </a:p>
          <a:p>
            <a:pPr lvl="0">
              <a:spcBef>
                <a:spcPts val="0"/>
              </a:spcBef>
            </a:pPr>
            <a:endParaRPr lang="en-US" dirty="0" smtClean="0"/>
          </a:p>
          <a:p>
            <a:pPr marL="514350" lvl="0" indent="-514350">
              <a:spcBef>
                <a:spcPts val="0"/>
              </a:spcBef>
              <a:buAutoNum type="arabicPeriod"/>
            </a:pPr>
            <a:r>
              <a:rPr lang="en-US" dirty="0" smtClean="0"/>
              <a:t>Pay tech use fee. </a:t>
            </a:r>
          </a:p>
          <a:p>
            <a:pPr lvl="0">
              <a:spcBef>
                <a:spcPts val="0"/>
              </a:spcBef>
            </a:pP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679880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What is elearning?</a:t>
            </a:r>
          </a:p>
        </p:txBody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457200" y="1165625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57200" rtl="0">
              <a:spcBef>
                <a:spcPts val="0"/>
              </a:spcBef>
              <a:buSzPct val="100000"/>
            </a:pPr>
            <a:r>
              <a:rPr lang="en" sz="3600"/>
              <a:t>Classroom without walls</a:t>
            </a:r>
          </a:p>
          <a:p>
            <a:pPr lvl="0" rtl="0">
              <a:spcBef>
                <a:spcPts val="0"/>
              </a:spcBef>
              <a:buNone/>
            </a:pPr>
            <a:endParaRPr sz="3600"/>
          </a:p>
        </p:txBody>
      </p:sp>
      <p:pic>
        <p:nvPicPr>
          <p:cNvPr id="54" name="Shape 54" descr="Small Logo.jpg"/>
          <p:cNvPicPr preferRelativeResize="0"/>
          <p:nvPr/>
        </p:nvPicPr>
        <p:blipFill rotWithShape="1">
          <a:blip r:embed="rId3">
            <a:alphaModFix/>
          </a:blip>
          <a:srcRect l="15384" t="6970" r="21199" b="10826"/>
          <a:stretch/>
        </p:blipFill>
        <p:spPr>
          <a:xfrm>
            <a:off x="7433325" y="3584925"/>
            <a:ext cx="1511375" cy="147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Shape 55" descr="school-clip-art-school-house-clipart1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6075" y="2616911"/>
            <a:ext cx="2211450" cy="2233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Shape 56" descr="Zadarmo Vektorová Grafika: Dom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14800" y="2826750"/>
            <a:ext cx="2418524" cy="1813899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Shape 57"/>
          <p:cNvSpPr/>
          <p:nvPr/>
        </p:nvSpPr>
        <p:spPr>
          <a:xfrm>
            <a:off x="2907200" y="3391725"/>
            <a:ext cx="1925700" cy="422399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What is elearning?</a:t>
            </a:r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407500" y="1215325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3600"/>
          </a:p>
          <a:p>
            <a:pPr marL="457200" lvl="0" indent="-457200" rtl="0">
              <a:spcBef>
                <a:spcPts val="0"/>
              </a:spcBef>
              <a:buSzPct val="100000"/>
            </a:pPr>
            <a:r>
              <a:rPr lang="en" sz="3600"/>
              <a:t>No limitations</a:t>
            </a:r>
          </a:p>
          <a:p>
            <a:pPr lvl="0" rtl="0">
              <a:spcBef>
                <a:spcPts val="0"/>
              </a:spcBef>
              <a:buNone/>
            </a:pPr>
            <a:endParaRPr sz="3600"/>
          </a:p>
        </p:txBody>
      </p:sp>
      <p:pic>
        <p:nvPicPr>
          <p:cNvPr id="64" name="Shape 64" descr="Internet of Things - Wikipedia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34700" y="1244537"/>
            <a:ext cx="3718998" cy="3667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Shape 65" descr="Small Logo.jpg"/>
          <p:cNvPicPr preferRelativeResize="0"/>
          <p:nvPr/>
        </p:nvPicPr>
        <p:blipFill rotWithShape="1">
          <a:blip r:embed="rId4">
            <a:alphaModFix/>
          </a:blip>
          <a:srcRect l="15384" t="6970" r="21199" b="10826"/>
          <a:stretch/>
        </p:blipFill>
        <p:spPr>
          <a:xfrm>
            <a:off x="103200" y="3668100"/>
            <a:ext cx="1511375" cy="147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What is elearning?</a:t>
            </a:r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457200" y="1165625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57200" rtl="0">
              <a:spcBef>
                <a:spcPts val="0"/>
              </a:spcBef>
              <a:buSzPct val="100000"/>
            </a:pPr>
            <a:r>
              <a:rPr lang="en" sz="3600" dirty="0"/>
              <a:t>1:1 Device </a:t>
            </a:r>
            <a:r>
              <a:rPr lang="en" sz="3600" dirty="0" smtClean="0"/>
              <a:t>for</a:t>
            </a:r>
            <a:r>
              <a:rPr lang="en-US" sz="3600" dirty="0"/>
              <a:t> </a:t>
            </a:r>
            <a:r>
              <a:rPr lang="en-US" sz="3600" dirty="0" smtClean="0"/>
              <a:t>each student</a:t>
            </a:r>
            <a:endParaRPr sz="3600" dirty="0"/>
          </a:p>
        </p:txBody>
      </p:sp>
      <p:pic>
        <p:nvPicPr>
          <p:cNvPr id="72" name="Shape 72" descr="Small Logo.jpg"/>
          <p:cNvPicPr preferRelativeResize="0"/>
          <p:nvPr/>
        </p:nvPicPr>
        <p:blipFill rotWithShape="1">
          <a:blip r:embed="rId3">
            <a:alphaModFix/>
          </a:blip>
          <a:srcRect l="15384" t="6970" r="21199" b="10826"/>
          <a:stretch/>
        </p:blipFill>
        <p:spPr>
          <a:xfrm>
            <a:off x="7433325" y="3584925"/>
            <a:ext cx="1511375" cy="147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Shape 73" descr="chrome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20575" y="2037531"/>
            <a:ext cx="3907524" cy="2657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Why elearning?</a:t>
            </a:r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57200" rtl="0">
              <a:spcBef>
                <a:spcPts val="0"/>
              </a:spcBef>
              <a:buSzPct val="100000"/>
            </a:pPr>
            <a:r>
              <a:rPr lang="en" sz="3600"/>
              <a:t>Promotes the 4 Cs:  Collaboration, Critical Thinking, Communication, Creativity</a:t>
            </a:r>
          </a:p>
          <a:p>
            <a:pPr lvl="0" rtl="0">
              <a:spcBef>
                <a:spcPts val="0"/>
              </a:spcBef>
              <a:buNone/>
            </a:pPr>
            <a:endParaRPr sz="3600"/>
          </a:p>
          <a:p>
            <a:pPr lvl="0" rtl="0">
              <a:spcBef>
                <a:spcPts val="0"/>
              </a:spcBef>
              <a:buNone/>
            </a:pPr>
            <a:endParaRPr sz="4800"/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80" name="Shape 80" descr="Small Logo.jpg"/>
          <p:cNvPicPr preferRelativeResize="0"/>
          <p:nvPr/>
        </p:nvPicPr>
        <p:blipFill rotWithShape="1">
          <a:blip r:embed="rId3">
            <a:alphaModFix/>
          </a:blip>
          <a:srcRect l="15384" t="6970" r="21199" b="10826"/>
          <a:stretch/>
        </p:blipFill>
        <p:spPr>
          <a:xfrm>
            <a:off x="200275" y="3668100"/>
            <a:ext cx="1511375" cy="147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Shape 81" descr="four-cs-education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64708" y="2511175"/>
            <a:ext cx="4196625" cy="2583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Why elearning?</a:t>
            </a:r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57200" rtl="0">
              <a:spcBef>
                <a:spcPts val="0"/>
              </a:spcBef>
              <a:buSzPct val="100000"/>
            </a:pPr>
            <a:r>
              <a:rPr lang="en" sz="3600"/>
              <a:t>Prepares </a:t>
            </a:r>
            <a:r>
              <a:rPr lang="en" sz="3600" i="1" u="sng"/>
              <a:t>all</a:t>
            </a:r>
            <a:r>
              <a:rPr lang="en" sz="3600"/>
              <a:t> students to be college and career ready.</a:t>
            </a:r>
          </a:p>
          <a:p>
            <a:pPr lvl="0" rtl="0">
              <a:spcBef>
                <a:spcPts val="0"/>
              </a:spcBef>
              <a:buNone/>
            </a:pPr>
            <a:endParaRPr sz="3600"/>
          </a:p>
          <a:p>
            <a:pPr lvl="0" rtl="0">
              <a:spcBef>
                <a:spcPts val="0"/>
              </a:spcBef>
              <a:buNone/>
            </a:pPr>
            <a:endParaRPr sz="3600"/>
          </a:p>
          <a:p>
            <a:pPr lvl="0" rtl="0">
              <a:spcBef>
                <a:spcPts val="0"/>
              </a:spcBef>
              <a:buNone/>
            </a:pPr>
            <a:endParaRPr sz="4800"/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88" name="Shape 88" descr="Small Logo.jpg"/>
          <p:cNvPicPr preferRelativeResize="0"/>
          <p:nvPr/>
        </p:nvPicPr>
        <p:blipFill rotWithShape="1">
          <a:blip r:embed="rId3">
            <a:alphaModFix/>
          </a:blip>
          <a:srcRect l="15384" t="6970" r="21199" b="10826"/>
          <a:stretch/>
        </p:blipFill>
        <p:spPr>
          <a:xfrm>
            <a:off x="7433325" y="3584925"/>
            <a:ext cx="1511375" cy="147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Shape 89" descr="college ready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41204" y="2599154"/>
            <a:ext cx="3580374" cy="238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Shape 90" descr="gradustion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8475" y="3278012"/>
            <a:ext cx="2781300" cy="164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General Information</a:t>
            </a:r>
          </a:p>
        </p:txBody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207125" y="1116150"/>
            <a:ext cx="8479800" cy="3923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Student use governed by the District’s Acceptable Use Policy for technology.</a:t>
            </a:r>
          </a:p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pic>
        <p:nvPicPr>
          <p:cNvPr id="114" name="Shape 114" descr="Small Logo.jpg"/>
          <p:cNvPicPr preferRelativeResize="0"/>
          <p:nvPr/>
        </p:nvPicPr>
        <p:blipFill rotWithShape="1">
          <a:blip r:embed="rId3">
            <a:alphaModFix/>
          </a:blip>
          <a:srcRect l="15384" t="6970" r="21199" b="10826"/>
          <a:stretch/>
        </p:blipFill>
        <p:spPr>
          <a:xfrm>
            <a:off x="7617450" y="3598175"/>
            <a:ext cx="1476825" cy="1441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Shape 115" descr="aup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23350" y="2508825"/>
            <a:ext cx="6026925" cy="2152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Technology User Fees</a:t>
            </a:r>
          </a:p>
        </p:txBody>
      </p:sp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457200" y="114260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  <a:p>
            <a:pPr lvl="0" rtl="0">
              <a:spcBef>
                <a:spcPts val="0"/>
              </a:spcBef>
              <a:buNone/>
            </a:pPr>
            <a:endParaRPr dirty="0"/>
          </a:p>
          <a:p>
            <a:pPr lvl="0" rtl="0">
              <a:spcBef>
                <a:spcPts val="0"/>
              </a:spcBef>
              <a:buNone/>
            </a:pPr>
            <a:endParaRPr dirty="0"/>
          </a:p>
          <a:p>
            <a:pPr lvl="0" rtl="0">
              <a:spcBef>
                <a:spcPts val="0"/>
              </a:spcBef>
              <a:buNone/>
            </a:pPr>
            <a:endParaRPr dirty="0"/>
          </a:p>
          <a:p>
            <a:pPr lvl="0" rtl="0">
              <a:spcBef>
                <a:spcPts val="0"/>
              </a:spcBef>
              <a:buNone/>
            </a:pPr>
            <a:endParaRPr dirty="0"/>
          </a:p>
          <a:p>
            <a:pPr lvl="0" rtl="0">
              <a:spcBef>
                <a:spcPts val="0"/>
              </a:spcBef>
              <a:buNone/>
            </a:pPr>
            <a:endParaRPr sz="1400" dirty="0"/>
          </a:p>
          <a:p>
            <a:pPr lvl="0" rtl="0">
              <a:spcBef>
                <a:spcPts val="0"/>
              </a:spcBef>
              <a:buNone/>
            </a:pPr>
            <a:r>
              <a:rPr lang="en-US" sz="1400" dirty="0" smtClean="0"/>
              <a:t>* Students who pay their technology use fee will be allowed to take the device home. </a:t>
            </a:r>
            <a:endParaRPr sz="1400" dirty="0"/>
          </a:p>
        </p:txBody>
      </p:sp>
      <p:pic>
        <p:nvPicPr>
          <p:cNvPr id="191" name="Shape 191" descr="Small Logo.jpg"/>
          <p:cNvPicPr preferRelativeResize="0"/>
          <p:nvPr/>
        </p:nvPicPr>
        <p:blipFill rotWithShape="1">
          <a:blip r:embed="rId3">
            <a:alphaModFix/>
          </a:blip>
          <a:srcRect l="15384" t="6970" r="21199" b="10826"/>
          <a:stretch/>
        </p:blipFill>
        <p:spPr>
          <a:xfrm>
            <a:off x="7456350" y="3640425"/>
            <a:ext cx="1511375" cy="14754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92" name="Shape 192"/>
          <p:cNvGraphicFramePr/>
          <p:nvPr/>
        </p:nvGraphicFramePr>
        <p:xfrm>
          <a:off x="1373412" y="1568437"/>
          <a:ext cx="6397150" cy="1828680"/>
        </p:xfrm>
        <a:graphic>
          <a:graphicData uri="http://schemas.openxmlformats.org/drawingml/2006/table">
            <a:tbl>
              <a:tblPr>
                <a:noFill/>
                <a:tableStyleId>{832B97B1-5D03-4931-A642-76A56B88EB69}</a:tableStyleId>
              </a:tblPr>
              <a:tblGrid>
                <a:gridCol w="3392475"/>
                <a:gridCol w="3004675"/>
              </a:tblGrid>
              <a:tr h="3810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800" b="1"/>
                        <a:t>August 2016-May 2017</a:t>
                      </a: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Student Fee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$30</a:t>
                      </a: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Reduced Lunch Student Fee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$25</a:t>
                      </a: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Free Lunch Student Fee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$20</a:t>
                      </a: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General Information</a:t>
            </a:r>
          </a:p>
        </p:txBody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207125" y="1116150"/>
            <a:ext cx="8479800" cy="3923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Internet access is monitored.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Contents of Chromebook are property of WCS and subject for review and monitoring.</a:t>
            </a:r>
          </a:p>
          <a:p>
            <a:pPr lvl="0" indent="45720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22" name="Shape 122" descr="Small Logo.jpg"/>
          <p:cNvPicPr preferRelativeResize="0"/>
          <p:nvPr/>
        </p:nvPicPr>
        <p:blipFill rotWithShape="1">
          <a:blip r:embed="rId3">
            <a:alphaModFix/>
          </a:blip>
          <a:srcRect l="15384" t="6970" r="21199" b="10826"/>
          <a:stretch/>
        </p:blipFill>
        <p:spPr>
          <a:xfrm>
            <a:off x="7588975" y="3655900"/>
            <a:ext cx="1476825" cy="1441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Shape 123" descr="zscaler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44400" y="2693777"/>
            <a:ext cx="5044575" cy="1956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Shape 124" descr="Z.jpg"/>
          <p:cNvPicPr preferRelativeResize="0"/>
          <p:nvPr/>
        </p:nvPicPr>
        <p:blipFill rotWithShape="1">
          <a:blip r:embed="rId5">
            <a:alphaModFix/>
          </a:blip>
          <a:srcRect r="4452"/>
          <a:stretch/>
        </p:blipFill>
        <p:spPr>
          <a:xfrm>
            <a:off x="144775" y="2892650"/>
            <a:ext cx="2817324" cy="2013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iz">
  <a:themeElements>
    <a:clrScheme name="Custom 233">
      <a:dk1>
        <a:srgbClr val="000000"/>
      </a:dk1>
      <a:lt1>
        <a:srgbClr val="FFFFFF"/>
      </a:lt1>
      <a:dk2>
        <a:srgbClr val="2388DB"/>
      </a:dk2>
      <a:lt2>
        <a:srgbClr val="BBD7F8"/>
      </a:lt2>
      <a:accent1>
        <a:srgbClr val="80B606"/>
      </a:accent1>
      <a:accent2>
        <a:srgbClr val="E29F1D"/>
      </a:accent2>
      <a:accent3>
        <a:srgbClr val="1D6FB2"/>
      </a:accent3>
      <a:accent4>
        <a:srgbClr val="3FAC98"/>
      </a:accent4>
      <a:accent5>
        <a:srgbClr val="5B57BB"/>
      </a:accent5>
      <a:accent6>
        <a:srgbClr val="D1505E"/>
      </a:accent6>
      <a:hlink>
        <a:srgbClr val="185DA2"/>
      </a:hlink>
      <a:folHlink>
        <a:srgbClr val="00487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366</Words>
  <Application>Microsoft Macintosh PowerPoint</Application>
  <PresentationFormat>On-screen Show (16:9)</PresentationFormat>
  <Paragraphs>77</Paragraphs>
  <Slides>16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biz</vt:lpstr>
      <vt:lpstr>CHR   MEBOOK SH   WCASE</vt:lpstr>
      <vt:lpstr>What is elearning?</vt:lpstr>
      <vt:lpstr>What is elearning?</vt:lpstr>
      <vt:lpstr>What is elearning?</vt:lpstr>
      <vt:lpstr>Why elearning?</vt:lpstr>
      <vt:lpstr>Why elearning?</vt:lpstr>
      <vt:lpstr>General Information</vt:lpstr>
      <vt:lpstr>Technology User Fees</vt:lpstr>
      <vt:lpstr>General Information</vt:lpstr>
      <vt:lpstr>General Information </vt:lpstr>
      <vt:lpstr>Chromebook Case</vt:lpstr>
      <vt:lpstr>Using the Chromebook</vt:lpstr>
      <vt:lpstr>Using the Chromebook</vt:lpstr>
      <vt:lpstr>Damage, Replacement, &amp; Technical Issues</vt:lpstr>
      <vt:lpstr>Repair and Pricing Process</vt:lpstr>
      <vt:lpstr>Student Handbook / AUP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   MEBOOK SH   WCASE</dc:title>
  <cp:lastModifiedBy>Cara Patterson</cp:lastModifiedBy>
  <cp:revision>6</cp:revision>
  <dcterms:modified xsi:type="dcterms:W3CDTF">2016-08-24T19:00:43Z</dcterms:modified>
</cp:coreProperties>
</file>